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83" r:id="rId2"/>
    <p:sldId id="284" r:id="rId3"/>
    <p:sldId id="286" r:id="rId4"/>
    <p:sldId id="296" r:id="rId5"/>
    <p:sldId id="297" r:id="rId6"/>
    <p:sldId id="300" r:id="rId7"/>
    <p:sldId id="302" r:id="rId8"/>
    <p:sldId id="267" r:id="rId9"/>
    <p:sldId id="304" r:id="rId10"/>
    <p:sldId id="306" r:id="rId11"/>
    <p:sldId id="289" r:id="rId12"/>
    <p:sldId id="291" r:id="rId13"/>
    <p:sldId id="292" r:id="rId14"/>
    <p:sldId id="293" r:id="rId15"/>
    <p:sldId id="276" r:id="rId16"/>
    <p:sldId id="278" r:id="rId17"/>
    <p:sldId id="299" r:id="rId18"/>
    <p:sldId id="261" r:id="rId19"/>
    <p:sldId id="307" r:id="rId20"/>
    <p:sldId id="308" r:id="rId21"/>
    <p:sldId id="309" r:id="rId22"/>
    <p:sldId id="310" r:id="rId23"/>
    <p:sldId id="311" r:id="rId24"/>
    <p:sldId id="295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에스코어 드림 5 Medium" panose="020B0503030302020204" pitchFamily="34" charset="-127"/>
      <p:regular r:id="rId29"/>
    </p:embeddedFont>
    <p:embeddedFont>
      <p:font typeface="에스코어 드림 6 Bold" panose="020B0703030302020204" pitchFamily="34" charset="-127"/>
      <p:bold r:id="rId30"/>
    </p:embeddedFont>
    <p:embeddedFont>
      <p:font typeface="에스코어 드림 7 ExtraBold" panose="020B0803030302020204" pitchFamily="34" charset="-127"/>
      <p:bold r:id="rId31"/>
    </p:embeddedFont>
    <p:embeddedFont>
      <p:font typeface="여기어때 잘난체" panose="020B0600000101010101" pitchFamily="50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809472"/>
    <a:srgbClr val="E2E7DF"/>
    <a:srgbClr val="CCD4C6"/>
    <a:srgbClr val="A0AF95"/>
    <a:srgbClr val="008000"/>
    <a:srgbClr val="B6E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104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네이버나 카카오 등 대형 사이트에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작성된 리뷰와 평점을 신뢰하십니까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네이버나 카카오 등 대형 사이트에 작성된 리뷰와 평점을 신뢰하십니까?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EC-4A09-BEEA-53CF1783AB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EC-4A09-BEEA-53CF1783AB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5EC-4A09-BEEA-53CF1783AB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5EC-4A09-BEEA-53CF1783AB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5EC-4A09-BEEA-53CF1783ABB4}"/>
              </c:ext>
            </c:extLst>
          </c:dPt>
          <c:cat>
            <c:strRef>
              <c:f>Sheet1!$A$2:$A$6</c:f>
              <c:strCache>
                <c:ptCount val="5"/>
                <c:pt idx="0">
                  <c:v>매우 아니다</c:v>
                </c:pt>
                <c:pt idx="1">
                  <c:v>아니다</c:v>
                </c:pt>
                <c:pt idx="2">
                  <c:v>보통</c:v>
                </c:pt>
                <c:pt idx="3">
                  <c:v>그렇다</c:v>
                </c:pt>
                <c:pt idx="4">
                  <c:v>매우 그렇다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3.3</c:v>
                </c:pt>
                <c:pt idx="1">
                  <c:v>16.100000000000001</c:v>
                </c:pt>
                <c:pt idx="2">
                  <c:v>38.700000000000003</c:v>
                </c:pt>
                <c:pt idx="3">
                  <c:v>29</c:v>
                </c:pt>
                <c:pt idx="4">
                  <c:v>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53-48B7-8D43-0B36E8D7D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평소 학교 주변 음식점을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선택하는 기준이 무엇입니까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layout>
        <c:manualLayout>
          <c:xMode val="edge"/>
          <c:yMode val="edge"/>
          <c:x val="0.30551825838843316"/>
          <c:y val="1.28861952118551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580454882164117"/>
          <c:y val="0.21233872470094892"/>
          <c:w val="0.46142226124173502"/>
          <c:h val="0.6825981978808195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평소 학교 주변 음식점을 선택하는 기준이 무엇입니까?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BD-43EC-A34C-792F55F7AA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BD-43EC-A34C-792F55F7AA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BD-43EC-A34C-792F55F7AA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BD-43EC-A34C-792F55F7AAF3}"/>
              </c:ext>
            </c:extLst>
          </c:dPt>
          <c:cat>
            <c:strRef>
              <c:f>Sheet1!$A$2:$A$5</c:f>
              <c:strCache>
                <c:ptCount val="4"/>
                <c:pt idx="0">
                  <c:v>인터넷 검색</c:v>
                </c:pt>
                <c:pt idx="1">
                  <c:v>지인 추천</c:v>
                </c:pt>
                <c:pt idx="2">
                  <c:v>지나다니며 눈에 띄는 곳</c:v>
                </c:pt>
                <c:pt idx="3">
                  <c:v>나의 입맛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35.5</c:v>
                </c:pt>
                <c:pt idx="2">
                  <c:v>32.299999999999997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5-4F6F-9A2A-7A9072E26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8919723449203"/>
          <c:y val="0.93101826917496289"/>
          <c:w val="0.72131745726906082"/>
          <c:h val="5.7881541976324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5 Medium" panose="020B0503030302020204" pitchFamily="34" charset="-127"/>
          <a:ea typeface="에스코어 드림 5 Medium" panose="020B05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8EB4E-A71A-4860-A407-FC019379B85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7A790-568C-49BC-9264-C1C9AB86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3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프로젝트의 동기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(2)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프로젝트 목표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(3) SRS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문서화에 대한 관련 내용 설명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(4)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구현 결과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/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데모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(5)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테스트 계획 및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3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프로젝트의 동기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(2)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프로젝트 목표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(3) SRS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문서화에 대한 관련 내용 설명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(4)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구현 결과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/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데모</a:t>
            </a:r>
          </a:p>
          <a:p>
            <a:pPr algn="l"/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  </a:t>
            </a:r>
            <a:r>
              <a:rPr lang="en-US" altLang="ko-KR" b="0" i="0" dirty="0">
                <a:solidFill>
                  <a:srgbClr val="2D3B45"/>
                </a:solidFill>
                <a:effectLst/>
                <a:latin typeface="Lato Extended"/>
              </a:rPr>
              <a:t>(5) </a:t>
            </a:r>
            <a:r>
              <a:rPr lang="ko-KR" altLang="en-US" b="0" i="0" dirty="0">
                <a:solidFill>
                  <a:srgbClr val="2D3B45"/>
                </a:solidFill>
                <a:effectLst/>
                <a:latin typeface="Lato Extended"/>
              </a:rPr>
              <a:t>테스트 계획 및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4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49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0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20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7A790-568C-49BC-9264-C1C9AB863E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4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3755E-1696-25DD-EC98-95FF5DFB0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29117-5D40-034A-C394-D462B7C68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DB99C-8503-BBBC-F916-25B38E27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F4AF4-0E62-FF78-4440-A544A53D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E0815-E372-4D13-619E-1ABCB1CD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0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89BD7-21C6-B8EC-EA21-1B4AEF5B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9072A4-773E-00E8-C769-C63AAEAF0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5E514-87F4-C77E-22F6-FDF635B4E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98269-BE68-719D-C1FD-1D55AA20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E27DE-86A9-C3C9-1506-8858358A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9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1ED4D6-D605-84BF-EF59-3E199BF12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6D540F-CB38-AAAB-4ED0-EC1621359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9813C-936B-824B-2A56-23418FA1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4AB34-4D06-B192-EED1-E4157065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B76FF-58A5-269A-1323-3428794A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2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9F96E-2F46-2113-9BBA-7382782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557F0B-3749-9382-098B-9608EAABF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5FA00-65F0-6DA6-E5CB-BE26F355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E9902-622A-2CA9-5533-41D3A728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85D6B-C7A8-D413-8E8C-11B98F42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0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4CC4-6577-80A1-1EBB-60DE486B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7163C-83B5-CADA-C521-CC1F2F18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CC101-4D79-F9CF-638A-9DB2AD27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0FF1F-466A-F826-E36E-1AA69025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0BF1B-7546-B4A1-0606-CCF8354D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47AB7-3C7A-3034-8118-2D7E180A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E4B44-63EF-B56A-4DC6-5B21BF288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A3EE9-C64A-FB4B-5156-32F2EB3A5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4661-3464-B912-6AE7-4EA631D2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0A0EB2-33B4-A0D0-0A0E-7287681B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FDFA9-EEC4-7AC5-01AC-6F7DB7C6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C4E63-525B-316F-0C44-09A08A4F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D3B18-642F-4976-A61F-FAF5E6A59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070EE-E81D-B816-C4DC-C515EE6FC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BB12B-34C8-639A-1FF7-2836F16B0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18460-0978-A6C6-3E83-B1D55CBD2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1CE982-565D-95A8-4636-7CD2D0EC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B1A2D-AFE2-E005-14C5-F98BCA9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62A64-C9D9-C708-0968-0B3315CE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0C620-3014-F06C-5964-91AB0738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4D374B-6A35-E9CA-8AAF-48A14232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C12326-03C1-A02B-E3FF-1FC3DAD6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2BA422-3711-12FA-EB6C-05EC8BBE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4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36CC7-D1C6-1F78-7E13-69140C20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743E7A-94DF-2AAD-3E71-CE7FCFA1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14BE9-C6CE-77D9-B040-5A370015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39A87-C176-37F7-B803-AEAB8B04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48188-EA70-D43D-BD5D-DA34FC890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FC9C69-077E-4825-2946-1E1D5BE2F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63F48-3EFE-A175-7F69-7F21E4D1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2773BF-CB9B-4DA3-6C87-91C2B10B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00F69-CB0F-9E07-502A-A2A68464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1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86ED8-37F5-E107-C606-1925A63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C2BCD5-170F-AB23-AEA9-F8F6ABE65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91319-6FD8-DE07-8B0D-882FB6528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F89E0-8034-904A-284C-3A4E524C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5D874-1176-F07F-34A8-B2BDCAA0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BBC5B-133F-50A2-09EE-55C03A1C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5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4B6A-2032-5BD1-186B-B2EB590A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132C0-241E-9D97-CABB-546ABDFCD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ED9A1-8BC1-608A-D9BD-86B8EAE19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BA73F-D34D-4388-84D9-2250BB7E23E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1B231-C257-64DE-93CB-BACA0D83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957B-8CF1-4F79-66C9-22C54425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1A93-386F-4E75-A137-2DC72A8FC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분 원형 18">
            <a:extLst>
              <a:ext uri="{FF2B5EF4-FFF2-40B4-BE49-F238E27FC236}">
                <a16:creationId xmlns:a16="http://schemas.microsoft.com/office/drawing/2014/main" id="{88B6E3FC-0EC2-5C94-38E5-CB24D0F95C4F}"/>
              </a:ext>
            </a:extLst>
          </p:cNvPr>
          <p:cNvSpPr/>
          <p:nvPr/>
        </p:nvSpPr>
        <p:spPr>
          <a:xfrm rot="5400000">
            <a:off x="4248073" y="77262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79F392F8-52C1-333E-0E41-2C701806D881}"/>
              </a:ext>
            </a:extLst>
          </p:cNvPr>
          <p:cNvSpPr/>
          <p:nvPr/>
        </p:nvSpPr>
        <p:spPr>
          <a:xfrm rot="16200000">
            <a:off x="4248075" y="-609600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EE1E8D-83D2-F84A-668F-547B1C1831E7}"/>
              </a:ext>
            </a:extLst>
          </p:cNvPr>
          <p:cNvSpPr/>
          <p:nvPr/>
        </p:nvSpPr>
        <p:spPr>
          <a:xfrm>
            <a:off x="3455832" y="869382"/>
            <a:ext cx="5319868" cy="51841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002ED2-518F-4196-7D09-B925FC6D5866}"/>
              </a:ext>
            </a:extLst>
          </p:cNvPr>
          <p:cNvSpPr/>
          <p:nvPr/>
        </p:nvSpPr>
        <p:spPr>
          <a:xfrm>
            <a:off x="3623018" y="1045149"/>
            <a:ext cx="4985496" cy="48582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779F9B-37A6-528D-1B49-90B90960BD99}"/>
              </a:ext>
            </a:extLst>
          </p:cNvPr>
          <p:cNvSpPr/>
          <p:nvPr/>
        </p:nvSpPr>
        <p:spPr>
          <a:xfrm>
            <a:off x="3944119" y="2029188"/>
            <a:ext cx="430376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>
                <a:ln w="0"/>
                <a:solidFill>
                  <a:srgbClr val="B6E38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GREEN</a:t>
            </a:r>
            <a:endParaRPr lang="en-US" altLang="ko-KR" sz="8800" b="0" cap="none" spc="0" dirty="0">
              <a:ln w="0"/>
              <a:solidFill>
                <a:srgbClr val="B6E38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255B6B-7409-705A-F1D6-0188404DD74A}"/>
              </a:ext>
            </a:extLst>
          </p:cNvPr>
          <p:cNvSpPr/>
          <p:nvPr/>
        </p:nvSpPr>
        <p:spPr>
          <a:xfrm>
            <a:off x="4350162" y="3118682"/>
            <a:ext cx="34916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   T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5188A8-497A-C390-02FA-512699A1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73" y="3396347"/>
            <a:ext cx="1144224" cy="1144224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AA8C07A4-2446-F0AF-41F8-2CCD398BC9D9}"/>
              </a:ext>
            </a:extLst>
          </p:cNvPr>
          <p:cNvSpPr/>
          <p:nvPr/>
        </p:nvSpPr>
        <p:spPr>
          <a:xfrm>
            <a:off x="6278396" y="3648231"/>
            <a:ext cx="346177" cy="3373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2C0956-C3E9-942D-FC1B-7E6FE621123C}"/>
              </a:ext>
            </a:extLst>
          </p:cNvPr>
          <p:cNvSpPr/>
          <p:nvPr/>
        </p:nvSpPr>
        <p:spPr>
          <a:xfrm>
            <a:off x="3841078" y="4818236"/>
            <a:ext cx="45098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Team2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7DB47A-2CD2-B752-AD77-4D509B9676A1}"/>
              </a:ext>
            </a:extLst>
          </p:cNvPr>
          <p:cNvSpPr/>
          <p:nvPr/>
        </p:nvSpPr>
        <p:spPr>
          <a:xfrm>
            <a:off x="2232023" y="-442230"/>
            <a:ext cx="7727953" cy="772795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DE09-7A87-BB01-DAB0-00E5A5526524}"/>
              </a:ext>
            </a:extLst>
          </p:cNvPr>
          <p:cNvSpPr txBox="1"/>
          <p:nvPr/>
        </p:nvSpPr>
        <p:spPr>
          <a:xfrm>
            <a:off x="-3" y="6257835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</a:t>
            </a:r>
            <a:r>
              <a:rPr lang="ko-KR" altLang="en-US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도현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</a:t>
            </a:r>
            <a:r>
              <a:rPr lang="ko-KR" altLang="en-US" sz="2000" b="0" i="0" u="none" strike="noStrike" dirty="0" err="1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문정연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</a:t>
            </a:r>
            <a:r>
              <a:rPr lang="ko-KR" altLang="en-US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박민서  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유재민  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임유진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</a:t>
            </a:r>
            <a:r>
              <a:rPr lang="ko-KR" altLang="en-US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황수경  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20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Emir Balkan</a:t>
            </a:r>
            <a:endParaRPr lang="ko-KR" altLang="en-US" sz="2000" b="0" dirty="0">
              <a:solidFill>
                <a:schemeClr val="accent6">
                  <a:lumMod val="50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86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8C0E2D-FBD1-86B4-2511-C0B3AC92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630736"/>
            <a:ext cx="4857115" cy="14884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B050DC-5B74-0572-7F39-9DA22AB1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4" y="1707339"/>
            <a:ext cx="2266315" cy="4751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11B706-6DA1-861E-CB67-5E544B990F4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Functional requirements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41371398-EE4F-2444-0BB7-D145DE2E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" y="1398354"/>
            <a:ext cx="3471524" cy="5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D0F0966-3C8B-D981-F4EE-88CE8893ADDA}"/>
              </a:ext>
            </a:extLst>
          </p:cNvPr>
          <p:cNvSpPr/>
          <p:nvPr/>
        </p:nvSpPr>
        <p:spPr>
          <a:xfrm>
            <a:off x="3865738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83BA678-59E9-ABDC-5717-B2614F1F94DD}"/>
              </a:ext>
            </a:extLst>
          </p:cNvPr>
          <p:cNvSpPr txBox="1">
            <a:spLocks/>
          </p:cNvSpPr>
          <p:nvPr/>
        </p:nvSpPr>
        <p:spPr>
          <a:xfrm>
            <a:off x="3769814" y="2404896"/>
            <a:ext cx="7859947" cy="1333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개인만 볼 수 있는 개인만의 페이지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개인이 작성했던 리뷰와 스크랩 해 놨던 장소를 볼 수 있는 페이지</a:t>
            </a:r>
            <a:endParaRPr lang="ko-KR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2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FD02AA-5777-9AA6-81C3-79E515DD834D}"/>
              </a:ext>
            </a:extLst>
          </p:cNvPr>
          <p:cNvSpPr/>
          <p:nvPr/>
        </p:nvSpPr>
        <p:spPr>
          <a:xfrm>
            <a:off x="207818" y="1974273"/>
            <a:ext cx="4249882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3D99E5-4D8D-95B7-80F2-9C57F2FC80E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Architecture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40BBAD8-21F6-A9B2-CFDB-A4968F614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2" y="2560982"/>
            <a:ext cx="3869701" cy="298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A6F1B-E525-6D7D-95A5-A0D54F2608DE}"/>
              </a:ext>
            </a:extLst>
          </p:cNvPr>
          <p:cNvSpPr txBox="1"/>
          <p:nvPr/>
        </p:nvSpPr>
        <p:spPr>
          <a:xfrm>
            <a:off x="481262" y="5987893"/>
            <a:ext cx="356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Layered architecture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E6236-8133-4EF4-EE72-6AE50080F405}"/>
              </a:ext>
            </a:extLst>
          </p:cNvPr>
          <p:cNvSpPr txBox="1"/>
          <p:nvPr/>
        </p:nvSpPr>
        <p:spPr>
          <a:xfrm>
            <a:off x="6376555" y="598789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Pipe-filter architecture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8B223F-697E-36AD-C6E6-5BF9F5217851}"/>
              </a:ext>
            </a:extLst>
          </p:cNvPr>
          <p:cNvSpPr/>
          <p:nvPr/>
        </p:nvSpPr>
        <p:spPr>
          <a:xfrm>
            <a:off x="1072177" y="1473399"/>
            <a:ext cx="2483428" cy="847482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Information system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E94B5C-2D18-A0D1-2223-960AB0CF93DA}"/>
              </a:ext>
            </a:extLst>
          </p:cNvPr>
          <p:cNvSpPr/>
          <p:nvPr/>
        </p:nvSpPr>
        <p:spPr>
          <a:xfrm>
            <a:off x="4528476" y="1972086"/>
            <a:ext cx="7566541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9995A-E665-CFBE-8518-B333AEFA1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34" y="2358425"/>
            <a:ext cx="7377659" cy="356977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D80B88B-B6D8-488E-1A34-83C6161080A1}"/>
              </a:ext>
            </a:extLst>
          </p:cNvPr>
          <p:cNvSpPr/>
          <p:nvPr/>
        </p:nvSpPr>
        <p:spPr>
          <a:xfrm>
            <a:off x="6355773" y="1473399"/>
            <a:ext cx="3964329" cy="847482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Transaction processing</a:t>
            </a:r>
          </a:p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system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03623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F8350DA-16D7-0E31-84DD-CC77E1412FB1}"/>
              </a:ext>
            </a:extLst>
          </p:cNvPr>
          <p:cNvSpPr/>
          <p:nvPr/>
        </p:nvSpPr>
        <p:spPr>
          <a:xfrm>
            <a:off x="2263257" y="1972086"/>
            <a:ext cx="7566541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CCD08-BB7A-F8DB-1D75-CF161C1BEF1B}"/>
              </a:ext>
            </a:extLst>
          </p:cNvPr>
          <p:cNvSpPr txBox="1"/>
          <p:nvPr/>
        </p:nvSpPr>
        <p:spPr>
          <a:xfrm>
            <a:off x="4038605" y="600914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View-Model-DB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468BE3-F0C5-DF3B-9AC4-1D7BADE31AB3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Architecture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7222C8-7DDA-4308-611B-8D98F23BE312}"/>
              </a:ext>
            </a:extLst>
          </p:cNvPr>
          <p:cNvSpPr/>
          <p:nvPr/>
        </p:nvSpPr>
        <p:spPr>
          <a:xfrm>
            <a:off x="4038605" y="1473399"/>
            <a:ext cx="3964329" cy="847482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Overall system architecture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B901E-634C-3441-F98F-C03B153A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2" y="2320881"/>
            <a:ext cx="7276755" cy="34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357BC-4D98-8657-EE1B-39B78B4430F0}"/>
              </a:ext>
            </a:extLst>
          </p:cNvPr>
          <p:cNvSpPr/>
          <p:nvPr/>
        </p:nvSpPr>
        <p:spPr>
          <a:xfrm>
            <a:off x="6171607" y="1972086"/>
            <a:ext cx="5923410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68BBD-6410-16EA-0667-39E4075677C1}"/>
              </a:ext>
            </a:extLst>
          </p:cNvPr>
          <p:cNvSpPr/>
          <p:nvPr/>
        </p:nvSpPr>
        <p:spPr>
          <a:xfrm>
            <a:off x="207818" y="1974273"/>
            <a:ext cx="5812576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1C5574-727A-3939-3A86-126D7CF8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3" y="2559588"/>
            <a:ext cx="5724525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D50DBA1-3CC2-A46E-FD1F-9D7011C81AE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Models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4C8D2-4FDB-A8EA-18A7-EAC158178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52" y="2472676"/>
            <a:ext cx="572452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41E0E5-4C21-CC43-C8D0-3F813C48AA41}"/>
              </a:ext>
            </a:extLst>
          </p:cNvPr>
          <p:cNvSpPr/>
          <p:nvPr/>
        </p:nvSpPr>
        <p:spPr>
          <a:xfrm>
            <a:off x="1949358" y="1473399"/>
            <a:ext cx="2483428" cy="847482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 model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BA3FBB1-AF04-D580-1BE4-02EC8E5EDDD3}"/>
              </a:ext>
            </a:extLst>
          </p:cNvPr>
          <p:cNvSpPr/>
          <p:nvPr/>
        </p:nvSpPr>
        <p:spPr>
          <a:xfrm>
            <a:off x="7564578" y="1473399"/>
            <a:ext cx="3191942" cy="847482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Client-server model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68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9FD47-D65E-D868-70BE-E0121ED30AAD}"/>
              </a:ext>
            </a:extLst>
          </p:cNvPr>
          <p:cNvSpPr/>
          <p:nvPr/>
        </p:nvSpPr>
        <p:spPr>
          <a:xfrm>
            <a:off x="6171607" y="1972086"/>
            <a:ext cx="5923410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81A689-E25C-1E41-5255-E22BD2E3AFA2}"/>
              </a:ext>
            </a:extLst>
          </p:cNvPr>
          <p:cNvSpPr/>
          <p:nvPr/>
        </p:nvSpPr>
        <p:spPr>
          <a:xfrm>
            <a:off x="207818" y="1974273"/>
            <a:ext cx="5812576" cy="398510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44CC34-6159-F52F-09AF-2F7F6FD2A0C0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Models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621068-6B4F-4864-202B-760CBAB2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9" y="2420541"/>
            <a:ext cx="5672011" cy="321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59042-3F50-5247-92F2-69C5ED01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75" y="2420541"/>
            <a:ext cx="57340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F9CBE5-B7D9-A182-81D8-3A63951E7E99}"/>
              </a:ext>
            </a:extLst>
          </p:cNvPr>
          <p:cNvSpPr/>
          <p:nvPr/>
        </p:nvSpPr>
        <p:spPr>
          <a:xfrm>
            <a:off x="1751929" y="1473399"/>
            <a:ext cx="2716160" cy="847482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Sequence model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FEF903-22FA-3FAE-BA45-407E51BB4E84}"/>
              </a:ext>
            </a:extLst>
          </p:cNvPr>
          <p:cNvSpPr/>
          <p:nvPr/>
        </p:nvSpPr>
        <p:spPr>
          <a:xfrm>
            <a:off x="7786620" y="1473399"/>
            <a:ext cx="2716160" cy="847482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model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C3C2FA9-D56F-5922-77A4-5D789657BB95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Models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B18475-53F2-45A3-6504-6B7DFC238406}"/>
              </a:ext>
            </a:extLst>
          </p:cNvPr>
          <p:cNvSpPr/>
          <p:nvPr/>
        </p:nvSpPr>
        <p:spPr>
          <a:xfrm>
            <a:off x="2263257" y="1972086"/>
            <a:ext cx="7566541" cy="4563796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E88F3B-F6E3-47A9-C2D4-8547EABB6A29}"/>
              </a:ext>
            </a:extLst>
          </p:cNvPr>
          <p:cNvSpPr/>
          <p:nvPr/>
        </p:nvSpPr>
        <p:spPr>
          <a:xfrm>
            <a:off x="4038605" y="1473399"/>
            <a:ext cx="3964329" cy="847482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case architecture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E1E4F-EBEA-05BB-21A1-456D22C9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62" y="2467387"/>
            <a:ext cx="5574620" cy="3852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56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568247-7F1B-272F-7690-E9F570F023C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Evolution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E17E88-0453-7DB5-7A14-040BEF6A6946}"/>
              </a:ext>
            </a:extLst>
          </p:cNvPr>
          <p:cNvSpPr/>
          <p:nvPr/>
        </p:nvSpPr>
        <p:spPr>
          <a:xfrm>
            <a:off x="757084" y="2240317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자연과학캠퍼스를 대상으로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제공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81E590-1348-F546-F5C0-06F3C6BA2DD9}"/>
              </a:ext>
            </a:extLst>
          </p:cNvPr>
          <p:cNvSpPr/>
          <p:nvPr/>
        </p:nvSpPr>
        <p:spPr>
          <a:xfrm>
            <a:off x="7759214" y="2240317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인문사회캠퍼스와 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 대학에 적용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3441291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사용자의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request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유효한 지역인지 확인이 어려움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4" y="3441291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해당 지역에 대한 데이터셋 구축으로 자동화 프로세스 적용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9FB986-ADAD-F025-B09D-6616F3787957}"/>
              </a:ext>
            </a:extLst>
          </p:cNvPr>
          <p:cNvSpPr/>
          <p:nvPr/>
        </p:nvSpPr>
        <p:spPr>
          <a:xfrm>
            <a:off x="757084" y="4642265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부적절한 리뷰 존재의 가능성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23A122D-DDFD-AB53-17EB-E1F5B5B8D18B}"/>
              </a:ext>
            </a:extLst>
          </p:cNvPr>
          <p:cNvSpPr/>
          <p:nvPr/>
        </p:nvSpPr>
        <p:spPr>
          <a:xfrm>
            <a:off x="7759214" y="4642265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신고 기능과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 필터링 시스템 추가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087799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7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568247-7F1B-272F-7690-E9F570F023C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System Evolution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E17E88-0453-7DB5-7A14-040BEF6A6946}"/>
              </a:ext>
            </a:extLst>
          </p:cNvPr>
          <p:cNvSpPr/>
          <p:nvPr/>
        </p:nvSpPr>
        <p:spPr>
          <a:xfrm>
            <a:off x="757084" y="260411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안드로이드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OS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사용자가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메인 타겟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81E590-1348-F546-F5C0-06F3C6BA2DD9}"/>
              </a:ext>
            </a:extLst>
          </p:cNvPr>
          <p:cNvSpPr/>
          <p:nvPr/>
        </p:nvSpPr>
        <p:spPr>
          <a:xfrm>
            <a:off x="7759214" y="260411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IOS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웹 버전으로 추가 개발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3805084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트래픽에서 서버의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일시적 과부화 가능성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4" y="3805084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네트워크 트래픽 추이 파악으로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087799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12A638-FC7D-F7D7-9B14-E46F5F0FBC6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04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결과 및 데모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54290-059A-74D0-A769-B3292613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026" y="3490614"/>
            <a:ext cx="7859947" cy="1643229"/>
          </a:xfrm>
        </p:spPr>
        <p:txBody>
          <a:bodyPr>
            <a:noAutofit/>
          </a:bodyPr>
          <a:lstStyle/>
          <a:p>
            <a:pPr marL="0" indent="0" algn="ctr" latinLnBrk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4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발표 때 시연할 </a:t>
            </a:r>
            <a:r>
              <a:rPr lang="ko-KR" altLang="en-US" sz="2400" kern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예정</a:t>
            </a:r>
            <a:endParaRPr lang="en-US" altLang="ko-KR" sz="24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40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283169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이메일 주소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유저네임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비밀번호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형식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3" y="3324418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실패 </a:t>
            </a:r>
            <a:r>
              <a:rPr lang="ko-KR" altLang="en-US" dirty="0" err="1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메세지</a:t>
            </a:r>
            <a:endParaRPr lang="ko-KR" altLang="en-US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9FB986-ADAD-F025-B09D-6616F3787957}"/>
              </a:ext>
            </a:extLst>
          </p:cNvPr>
          <p:cNvSpPr/>
          <p:nvPr/>
        </p:nvSpPr>
        <p:spPr>
          <a:xfrm>
            <a:off x="757084" y="400912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계정 중복 확인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149353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8470E1-6D4A-ADD8-E328-A91E4A23AC96}"/>
              </a:ext>
            </a:extLst>
          </p:cNvPr>
          <p:cNvSpPr/>
          <p:nvPr/>
        </p:nvSpPr>
        <p:spPr>
          <a:xfrm>
            <a:off x="609190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 및 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77DFE9-75CE-8CC5-868B-BD8517EC625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테스트 계획 및 결과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A5E243F-3CAA-3178-FD0C-6736DB3E8E55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>
            <a:off x="4432786" y="3255431"/>
            <a:ext cx="12700" cy="1177436"/>
          </a:xfrm>
          <a:prstGeom prst="bentConnector3">
            <a:avLst>
              <a:gd name="adj1" fmla="val 1800000"/>
            </a:avLst>
          </a:prstGeom>
          <a:ln w="38100">
            <a:solidFill>
              <a:srgbClr val="385723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80509C-A536-751D-2F5A-56901C192764}"/>
              </a:ext>
            </a:extLst>
          </p:cNvPr>
          <p:cNvSpPr/>
          <p:nvPr/>
        </p:nvSpPr>
        <p:spPr>
          <a:xfrm>
            <a:off x="757084" y="524337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인증 메일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E07F3F-88B6-1531-2312-BBBF6B82A553}"/>
              </a:ext>
            </a:extLst>
          </p:cNvPr>
          <p:cNvSpPr/>
          <p:nvPr/>
        </p:nvSpPr>
        <p:spPr>
          <a:xfrm>
            <a:off x="7759213" y="524337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인증 메일 발송 및 인증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87B3924-8226-2888-1D7B-C3384DE8F2D5}"/>
              </a:ext>
            </a:extLst>
          </p:cNvPr>
          <p:cNvSpPr/>
          <p:nvPr/>
        </p:nvSpPr>
        <p:spPr>
          <a:xfrm>
            <a:off x="5319251" y="5068311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5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분 원형 18">
            <a:extLst>
              <a:ext uri="{FF2B5EF4-FFF2-40B4-BE49-F238E27FC236}">
                <a16:creationId xmlns:a16="http://schemas.microsoft.com/office/drawing/2014/main" id="{88B6E3FC-0EC2-5C94-38E5-CB24D0F95C4F}"/>
              </a:ext>
            </a:extLst>
          </p:cNvPr>
          <p:cNvSpPr/>
          <p:nvPr/>
        </p:nvSpPr>
        <p:spPr>
          <a:xfrm rot="5400000">
            <a:off x="-1342234" y="77262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79F392F8-52C1-333E-0E41-2C701806D881}"/>
              </a:ext>
            </a:extLst>
          </p:cNvPr>
          <p:cNvSpPr/>
          <p:nvPr/>
        </p:nvSpPr>
        <p:spPr>
          <a:xfrm rot="16200000">
            <a:off x="-1342232" y="-609600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EE1E8D-83D2-F84A-668F-547B1C1831E7}"/>
              </a:ext>
            </a:extLst>
          </p:cNvPr>
          <p:cNvSpPr/>
          <p:nvPr/>
        </p:nvSpPr>
        <p:spPr>
          <a:xfrm>
            <a:off x="-2134475" y="869382"/>
            <a:ext cx="5319868" cy="51841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002ED2-518F-4196-7D09-B925FC6D5866}"/>
              </a:ext>
            </a:extLst>
          </p:cNvPr>
          <p:cNvSpPr/>
          <p:nvPr/>
        </p:nvSpPr>
        <p:spPr>
          <a:xfrm>
            <a:off x="-1967289" y="1045149"/>
            <a:ext cx="4985496" cy="48582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779F9B-37A6-528D-1B49-90B90960BD99}"/>
              </a:ext>
            </a:extLst>
          </p:cNvPr>
          <p:cNvSpPr/>
          <p:nvPr/>
        </p:nvSpPr>
        <p:spPr>
          <a:xfrm>
            <a:off x="-1646188" y="2029188"/>
            <a:ext cx="430376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>
                <a:ln w="0"/>
                <a:solidFill>
                  <a:srgbClr val="B6E38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GREEN</a:t>
            </a:r>
            <a:endParaRPr lang="en-US" altLang="ko-KR" sz="8800" b="0" cap="none" spc="0" dirty="0">
              <a:ln w="0"/>
              <a:solidFill>
                <a:srgbClr val="B6E38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255B6B-7409-705A-F1D6-0188404DD74A}"/>
              </a:ext>
            </a:extLst>
          </p:cNvPr>
          <p:cNvSpPr/>
          <p:nvPr/>
        </p:nvSpPr>
        <p:spPr>
          <a:xfrm>
            <a:off x="-1240145" y="3118682"/>
            <a:ext cx="34916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   T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5188A8-497A-C390-02FA-512699A1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6" y="3396347"/>
            <a:ext cx="1144224" cy="1144224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AA8C07A4-2446-F0AF-41F8-2CCD398BC9D9}"/>
              </a:ext>
            </a:extLst>
          </p:cNvPr>
          <p:cNvSpPr/>
          <p:nvPr/>
        </p:nvSpPr>
        <p:spPr>
          <a:xfrm>
            <a:off x="688089" y="3648231"/>
            <a:ext cx="346177" cy="3373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2C0956-C3E9-942D-FC1B-7E6FE621123C}"/>
              </a:ext>
            </a:extLst>
          </p:cNvPr>
          <p:cNvSpPr/>
          <p:nvPr/>
        </p:nvSpPr>
        <p:spPr>
          <a:xfrm>
            <a:off x="-1749229" y="4818236"/>
            <a:ext cx="45098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Team2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7DB47A-2CD2-B752-AD77-4D509B9676A1}"/>
              </a:ext>
            </a:extLst>
          </p:cNvPr>
          <p:cNvSpPr/>
          <p:nvPr/>
        </p:nvSpPr>
        <p:spPr>
          <a:xfrm>
            <a:off x="-3358284" y="-442230"/>
            <a:ext cx="7727953" cy="772795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3D99E5-4D8D-95B7-80F2-9C57F2FC80EC}"/>
              </a:ext>
            </a:extLst>
          </p:cNvPr>
          <p:cNvSpPr/>
          <p:nvPr/>
        </p:nvSpPr>
        <p:spPr>
          <a:xfrm>
            <a:off x="6292692" y="989823"/>
            <a:ext cx="4050188" cy="847482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01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동기</a:t>
            </a:r>
            <a:endParaRPr lang="ko-KR" altLang="en-US" sz="2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290F984-E86B-F6AD-0388-FF71C800D3F6}"/>
              </a:ext>
            </a:extLst>
          </p:cNvPr>
          <p:cNvSpPr/>
          <p:nvPr/>
        </p:nvSpPr>
        <p:spPr>
          <a:xfrm>
            <a:off x="6292692" y="2029188"/>
            <a:ext cx="4050188" cy="847482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02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목표</a:t>
            </a:r>
            <a:endParaRPr lang="ko-KR" altLang="en-US" sz="2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A77A1B-D94C-0766-68B6-801C37D7BCB3}"/>
              </a:ext>
            </a:extLst>
          </p:cNvPr>
          <p:cNvSpPr/>
          <p:nvPr/>
        </p:nvSpPr>
        <p:spPr>
          <a:xfrm>
            <a:off x="6292691" y="3068631"/>
            <a:ext cx="4050188" cy="847482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03 SRS</a:t>
            </a:r>
            <a:endParaRPr lang="ko-KR" altLang="en-US" sz="28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BD5DD5-7D22-2BC2-3029-0B7C6CDF7972}"/>
              </a:ext>
            </a:extLst>
          </p:cNvPr>
          <p:cNvSpPr/>
          <p:nvPr/>
        </p:nvSpPr>
        <p:spPr>
          <a:xfrm>
            <a:off x="6292690" y="4108074"/>
            <a:ext cx="4050188" cy="847482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04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결과 및 데모</a:t>
            </a:r>
            <a:endParaRPr lang="ko-KR" altLang="en-US" sz="28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F7B39E-68ED-0D8C-3222-6E3CD8D9AFDB}"/>
              </a:ext>
            </a:extLst>
          </p:cNvPr>
          <p:cNvSpPr/>
          <p:nvPr/>
        </p:nvSpPr>
        <p:spPr>
          <a:xfrm>
            <a:off x="6292690" y="5212656"/>
            <a:ext cx="4050188" cy="847482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 계획 및 결과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420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283169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필터링 기능의 정확도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3" y="3324418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성공한 것만 표시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9FB986-ADAD-F025-B09D-6616F3787957}"/>
              </a:ext>
            </a:extLst>
          </p:cNvPr>
          <p:cNvSpPr/>
          <p:nvPr/>
        </p:nvSpPr>
        <p:spPr>
          <a:xfrm>
            <a:off x="757084" y="400912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거리 제한 확인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149353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8470E1-6D4A-ADD8-E328-A91E4A23AC96}"/>
              </a:ext>
            </a:extLst>
          </p:cNvPr>
          <p:cNvSpPr/>
          <p:nvPr/>
        </p:nvSpPr>
        <p:spPr>
          <a:xfrm>
            <a:off x="609190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 추가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77DFE9-75CE-8CC5-868B-BD8517EC625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테스트 계획 및 결과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A5E243F-3CAA-3178-FD0C-6736DB3E8E55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>
            <a:off x="4432786" y="3255431"/>
            <a:ext cx="12700" cy="1177436"/>
          </a:xfrm>
          <a:prstGeom prst="bentConnector3">
            <a:avLst>
              <a:gd name="adj1" fmla="val 1800000"/>
            </a:avLst>
          </a:prstGeom>
          <a:ln w="38100">
            <a:solidFill>
              <a:srgbClr val="385723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80509C-A536-751D-2F5A-56901C192764}"/>
              </a:ext>
            </a:extLst>
          </p:cNvPr>
          <p:cNvSpPr/>
          <p:nvPr/>
        </p:nvSpPr>
        <p:spPr>
          <a:xfrm>
            <a:off x="757084" y="524337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장소의 필수 조건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87B3924-8226-2888-1D7B-C3384DE8F2D5}"/>
              </a:ext>
            </a:extLst>
          </p:cNvPr>
          <p:cNvSpPr/>
          <p:nvPr/>
        </p:nvSpPr>
        <p:spPr>
          <a:xfrm>
            <a:off x="5319251" y="5068311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38446FC-E094-B7B6-C444-698DA47FB0C2}"/>
              </a:ext>
            </a:extLst>
          </p:cNvPr>
          <p:cNvSpPr/>
          <p:nvPr/>
        </p:nvSpPr>
        <p:spPr>
          <a:xfrm>
            <a:off x="7759213" y="524337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실패 </a:t>
            </a:r>
            <a:r>
              <a:rPr lang="ko-KR" altLang="en-US" dirty="0" err="1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메세지</a:t>
            </a:r>
            <a:endParaRPr lang="ko-KR" altLang="en-US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3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283169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CLOVA Server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33813" y="3986579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JSON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file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parsing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 결과 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9FB986-ADAD-F025-B09D-6616F3787957}"/>
              </a:ext>
            </a:extLst>
          </p:cNvPr>
          <p:cNvSpPr/>
          <p:nvPr/>
        </p:nvSpPr>
        <p:spPr>
          <a:xfrm>
            <a:off x="757084" y="400912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리뷰를 감정 분석 서버로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올바르게 불러왔는지 확인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2901" y="3832380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8470E1-6D4A-ADD8-E328-A91E4A23AC96}"/>
              </a:ext>
            </a:extLst>
          </p:cNvPr>
          <p:cNvSpPr/>
          <p:nvPr/>
        </p:nvSpPr>
        <p:spPr>
          <a:xfrm>
            <a:off x="609190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감정 분석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77DFE9-75CE-8CC5-868B-BD8517EC625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테스트 계획 및 결과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A5E243F-3CAA-3178-FD0C-6736DB3E8E55}"/>
              </a:ext>
            </a:extLst>
          </p:cNvPr>
          <p:cNvCxnSpPr>
            <a:cxnSpLocks/>
            <a:stCxn id="10" idx="3"/>
            <a:endCxn id="16" idx="3"/>
          </p:cNvCxnSpPr>
          <p:nvPr/>
        </p:nvCxnSpPr>
        <p:spPr>
          <a:xfrm>
            <a:off x="4432786" y="3255431"/>
            <a:ext cx="12700" cy="2411686"/>
          </a:xfrm>
          <a:prstGeom prst="bentConnector3">
            <a:avLst>
              <a:gd name="adj1" fmla="val 1800000"/>
            </a:avLst>
          </a:prstGeom>
          <a:ln w="38100">
            <a:solidFill>
              <a:srgbClr val="385723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80509C-A536-751D-2F5A-56901C192764}"/>
              </a:ext>
            </a:extLst>
          </p:cNvPr>
          <p:cNvSpPr/>
          <p:nvPr/>
        </p:nvSpPr>
        <p:spPr>
          <a:xfrm>
            <a:off x="757084" y="524337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 분석 결과를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Server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받아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8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4" y="2831690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필수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 입력란 입력 여부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3" y="3324418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성공한 것만 표시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9FB986-ADAD-F025-B09D-6616F3787957}"/>
              </a:ext>
            </a:extLst>
          </p:cNvPr>
          <p:cNvSpPr/>
          <p:nvPr/>
        </p:nvSpPr>
        <p:spPr>
          <a:xfrm>
            <a:off x="757084" y="4009126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글자수 제한 확인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149353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8470E1-6D4A-ADD8-E328-A91E4A23AC96}"/>
              </a:ext>
            </a:extLst>
          </p:cNvPr>
          <p:cNvSpPr/>
          <p:nvPr/>
        </p:nvSpPr>
        <p:spPr>
          <a:xfrm>
            <a:off x="609190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 작성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77DFE9-75CE-8CC5-868B-BD8517EC625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테스트 계획 및 결과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A5E243F-3CAA-3178-FD0C-6736DB3E8E55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>
            <a:off x="4432786" y="3255431"/>
            <a:ext cx="12700" cy="1177436"/>
          </a:xfrm>
          <a:prstGeom prst="bentConnector3">
            <a:avLst>
              <a:gd name="adj1" fmla="val 1800000"/>
            </a:avLst>
          </a:prstGeom>
          <a:ln w="38100">
            <a:solidFill>
              <a:srgbClr val="385723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3AFF8A-FB15-0F3B-D0FB-755AEF818433}"/>
              </a:ext>
            </a:extLst>
          </p:cNvPr>
          <p:cNvSpPr/>
          <p:nvPr/>
        </p:nvSpPr>
        <p:spPr>
          <a:xfrm>
            <a:off x="757085" y="3324418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해당 유저의 리뷰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스크랩만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표시되는지 확인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D5B662-3B3E-9B17-901B-49BB46A3F768}"/>
              </a:ext>
            </a:extLst>
          </p:cNvPr>
          <p:cNvSpPr/>
          <p:nvPr/>
        </p:nvSpPr>
        <p:spPr>
          <a:xfrm>
            <a:off x="7759213" y="3324418"/>
            <a:ext cx="3675702" cy="847482"/>
          </a:xfrm>
          <a:prstGeom prst="roundRect">
            <a:avLst>
              <a:gd name="adj" fmla="val 44867"/>
            </a:avLst>
          </a:prstGeom>
          <a:solidFill>
            <a:schemeClr val="bg1"/>
          </a:solidFill>
          <a:ln>
            <a:solidFill>
              <a:srgbClr val="8094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성공한 것만 표시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79072E4-A85E-8927-84EF-B58956D93B8B}"/>
              </a:ext>
            </a:extLst>
          </p:cNvPr>
          <p:cNvSpPr/>
          <p:nvPr/>
        </p:nvSpPr>
        <p:spPr>
          <a:xfrm>
            <a:off x="5319251" y="3149353"/>
            <a:ext cx="1553497" cy="1200974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8470E1-6D4A-ADD8-E328-A91E4A23AC96}"/>
              </a:ext>
            </a:extLst>
          </p:cNvPr>
          <p:cNvSpPr/>
          <p:nvPr/>
        </p:nvSpPr>
        <p:spPr>
          <a:xfrm>
            <a:off x="609190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77DFE9-75CE-8CC5-868B-BD8517EC625C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05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테스트 계획 및 결과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33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분 원형 18">
            <a:extLst>
              <a:ext uri="{FF2B5EF4-FFF2-40B4-BE49-F238E27FC236}">
                <a16:creationId xmlns:a16="http://schemas.microsoft.com/office/drawing/2014/main" id="{88B6E3FC-0EC2-5C94-38E5-CB24D0F95C4F}"/>
              </a:ext>
            </a:extLst>
          </p:cNvPr>
          <p:cNvSpPr/>
          <p:nvPr/>
        </p:nvSpPr>
        <p:spPr>
          <a:xfrm rot="5400000">
            <a:off x="4248073" y="77262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79F392F8-52C1-333E-0E41-2C701806D881}"/>
              </a:ext>
            </a:extLst>
          </p:cNvPr>
          <p:cNvSpPr/>
          <p:nvPr/>
        </p:nvSpPr>
        <p:spPr>
          <a:xfrm rot="16200000">
            <a:off x="4248075" y="-6096000"/>
            <a:ext cx="3695849" cy="12192000"/>
          </a:xfrm>
          <a:prstGeom prst="pie">
            <a:avLst>
              <a:gd name="adj1" fmla="val 5390926"/>
              <a:gd name="adj2" fmla="val 16199942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EE1E8D-83D2-F84A-668F-547B1C1831E7}"/>
              </a:ext>
            </a:extLst>
          </p:cNvPr>
          <p:cNvSpPr/>
          <p:nvPr/>
        </p:nvSpPr>
        <p:spPr>
          <a:xfrm>
            <a:off x="3455832" y="869382"/>
            <a:ext cx="5319868" cy="51841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002ED2-518F-4196-7D09-B925FC6D5866}"/>
              </a:ext>
            </a:extLst>
          </p:cNvPr>
          <p:cNvSpPr/>
          <p:nvPr/>
        </p:nvSpPr>
        <p:spPr>
          <a:xfrm>
            <a:off x="3623018" y="1045149"/>
            <a:ext cx="4985496" cy="48582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255B6B-7409-705A-F1D6-0188404DD74A}"/>
              </a:ext>
            </a:extLst>
          </p:cNvPr>
          <p:cNvSpPr/>
          <p:nvPr/>
        </p:nvSpPr>
        <p:spPr>
          <a:xfrm>
            <a:off x="4350162" y="3118682"/>
            <a:ext cx="34916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en-US" altLang="ko-KR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7DB47A-2CD2-B752-AD77-4D509B9676A1}"/>
              </a:ext>
            </a:extLst>
          </p:cNvPr>
          <p:cNvSpPr/>
          <p:nvPr/>
        </p:nvSpPr>
        <p:spPr>
          <a:xfrm>
            <a:off x="2232023" y="-442230"/>
            <a:ext cx="7727953" cy="772795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8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3D99E5-4D8D-95B7-80F2-9C57F2FC80EC}"/>
              </a:ext>
            </a:extLst>
          </p:cNvPr>
          <p:cNvSpPr/>
          <p:nvPr/>
        </p:nvSpPr>
        <p:spPr>
          <a:xfrm>
            <a:off x="298292" y="418323"/>
            <a:ext cx="4050188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01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동기</a:t>
            </a:r>
            <a:endParaRPr lang="ko-KR" altLang="en-US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02BE604-0872-F7BD-7E8C-0310F49A0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859912"/>
              </p:ext>
            </p:extLst>
          </p:nvPr>
        </p:nvGraphicFramePr>
        <p:xfrm>
          <a:off x="-635000" y="1435099"/>
          <a:ext cx="7289800" cy="5004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2AF4DA4-7C97-A9CA-89F5-57C4BDD31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536906"/>
              </p:ext>
            </p:extLst>
          </p:nvPr>
        </p:nvGraphicFramePr>
        <p:xfrm>
          <a:off x="5410200" y="1473511"/>
          <a:ext cx="7289800" cy="4927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707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BAD96A-83AE-D11E-AF6F-F033D713F07D}"/>
              </a:ext>
            </a:extLst>
          </p:cNvPr>
          <p:cNvSpPr/>
          <p:nvPr/>
        </p:nvSpPr>
        <p:spPr>
          <a:xfrm>
            <a:off x="401297" y="4143755"/>
            <a:ext cx="3644969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736602-D825-674B-5B53-E3C64F8F86C1}"/>
              </a:ext>
            </a:extLst>
          </p:cNvPr>
          <p:cNvSpPr/>
          <p:nvPr/>
        </p:nvSpPr>
        <p:spPr>
          <a:xfrm>
            <a:off x="298292" y="418323"/>
            <a:ext cx="4050188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01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동기</a:t>
            </a:r>
            <a:endParaRPr lang="ko-KR" altLang="en-US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A9A213-4CC3-AE3C-110D-8E770FD1885D}"/>
              </a:ext>
            </a:extLst>
          </p:cNvPr>
          <p:cNvSpPr/>
          <p:nvPr/>
        </p:nvSpPr>
        <p:spPr>
          <a:xfrm>
            <a:off x="4683121" y="2832226"/>
            <a:ext cx="2874686" cy="1188000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제한되지 않은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사용자의 기준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26F3EC-0757-F9C1-7C44-300B9E980C5A}"/>
              </a:ext>
            </a:extLst>
          </p:cNvPr>
          <p:cNvSpPr/>
          <p:nvPr/>
        </p:nvSpPr>
        <p:spPr>
          <a:xfrm>
            <a:off x="9031917" y="2829452"/>
            <a:ext cx="2483428" cy="1188000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주관적인 평점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A601CF-0F56-9A16-1832-86BBBC07333C}"/>
              </a:ext>
            </a:extLst>
          </p:cNvPr>
          <p:cNvSpPr/>
          <p:nvPr/>
        </p:nvSpPr>
        <p:spPr>
          <a:xfrm>
            <a:off x="1002473" y="2832226"/>
            <a:ext cx="2483428" cy="1188864"/>
          </a:xfrm>
          <a:prstGeom prst="roundRect">
            <a:avLst>
              <a:gd name="adj" fmla="val 44867"/>
            </a:avLst>
          </a:prstGeom>
          <a:solidFill>
            <a:srgbClr val="38572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빈번한 거짓 리뷰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98161-9EB1-C899-A1E8-901401884947}"/>
              </a:ext>
            </a:extLst>
          </p:cNvPr>
          <p:cNvSpPr txBox="1"/>
          <p:nvPr/>
        </p:nvSpPr>
        <p:spPr>
          <a:xfrm>
            <a:off x="508808" y="4625750"/>
            <a:ext cx="3429945" cy="1471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dirty="0">
                <a:solidFill>
                  <a:srgbClr val="2D3B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보상을 목적으로 평가된 인위적인 </a:t>
            </a:r>
            <a:r>
              <a:rPr lang="ko-KR" altLang="en-US" sz="1800" dirty="0" err="1">
                <a:solidFill>
                  <a:srgbClr val="2D3B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별점의</a:t>
            </a:r>
            <a:r>
              <a:rPr lang="ko-KR" altLang="en-US" sz="1800" dirty="0">
                <a:solidFill>
                  <a:srgbClr val="2D3B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존재</a:t>
            </a:r>
            <a:endParaRPr lang="en-US" altLang="ko-KR" sz="1800" dirty="0">
              <a:solidFill>
                <a:srgbClr val="2D3B4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en-US" sz="1800" kern="0" dirty="0">
                <a:solidFill>
                  <a:srgbClr val="2D3B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리뷰 조작의 가능성</a:t>
            </a:r>
            <a:endParaRPr lang="ko-KR" altLang="en-US" sz="1800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A2442-FCBF-10B1-BB79-5F6451DF794D}"/>
              </a:ext>
            </a:extLst>
          </p:cNvPr>
          <p:cNvSpPr txBox="1"/>
          <p:nvPr/>
        </p:nvSpPr>
        <p:spPr>
          <a:xfrm>
            <a:off x="4736169" y="4301609"/>
            <a:ext cx="2684510" cy="925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동일한 학생의 입장에서 느낄 수 있는 생생한 리뷰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 </a:t>
            </a:r>
            <a:endParaRPr lang="ko-KR" altLang="ko-KR" sz="18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D9079-160D-1C33-F353-68BF136D7EBF}"/>
              </a:ext>
            </a:extLst>
          </p:cNvPr>
          <p:cNvSpPr/>
          <p:nvPr/>
        </p:nvSpPr>
        <p:spPr>
          <a:xfrm>
            <a:off x="4575537" y="4144730"/>
            <a:ext cx="3267984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23DF34-1643-B339-081A-08C10F1AB187}"/>
              </a:ext>
            </a:extLst>
          </p:cNvPr>
          <p:cNvSpPr/>
          <p:nvPr/>
        </p:nvSpPr>
        <p:spPr>
          <a:xfrm>
            <a:off x="8521848" y="4144730"/>
            <a:ext cx="3426448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633B6-2657-7685-E2CB-5888E7A24E7B}"/>
              </a:ext>
            </a:extLst>
          </p:cNvPr>
          <p:cNvSpPr txBox="1"/>
          <p:nvPr/>
        </p:nvSpPr>
        <p:spPr>
          <a:xfrm>
            <a:off x="4646904" y="4677045"/>
            <a:ext cx="2982270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사용자가 원하는 특정 기준이나 연령층의 리뷰를 구분할 수 없다</a:t>
            </a:r>
            <a:endParaRPr lang="en-US" altLang="ko-KR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0CFC073-E912-750B-479A-A40C9EED8AC1}"/>
              </a:ext>
            </a:extLst>
          </p:cNvPr>
          <p:cNvSpPr txBox="1">
            <a:spLocks/>
          </p:cNvSpPr>
          <p:nvPr/>
        </p:nvSpPr>
        <p:spPr>
          <a:xfrm>
            <a:off x="8151041" y="4301609"/>
            <a:ext cx="4642136" cy="264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ko-KR" altLang="ko-KR" sz="18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ko-KR" altLang="ko-KR" sz="18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C1D0A8-F204-1929-7CC1-FE98C0D0A89E}"/>
              </a:ext>
            </a:extLst>
          </p:cNvPr>
          <p:cNvSpPr txBox="1"/>
          <p:nvPr/>
        </p:nvSpPr>
        <p:spPr>
          <a:xfrm>
            <a:off x="8631518" y="4722635"/>
            <a:ext cx="3102431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사람마다 평가 기준이 다르기 때문에 평가 지표도 객관적이지 않다</a:t>
            </a:r>
            <a:endParaRPr lang="en-US" altLang="ko-KR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3970A-4C1D-28D9-2CD6-7EAE24F0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36" y="1446762"/>
            <a:ext cx="1066993" cy="1066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4C4762-5417-8E0F-C5A4-61A7FC34C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42" y="1464161"/>
            <a:ext cx="1049594" cy="1049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396917-3C52-9A67-B874-BCC8B9D20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59" y="1625274"/>
            <a:ext cx="847483" cy="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BAD96A-83AE-D11E-AF6F-F033D713F07D}"/>
              </a:ext>
            </a:extLst>
          </p:cNvPr>
          <p:cNvSpPr/>
          <p:nvPr/>
        </p:nvSpPr>
        <p:spPr>
          <a:xfrm>
            <a:off x="401297" y="4143755"/>
            <a:ext cx="3644969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736602-D825-674B-5B53-E3C64F8F86C1}"/>
              </a:ext>
            </a:extLst>
          </p:cNvPr>
          <p:cNvSpPr/>
          <p:nvPr/>
        </p:nvSpPr>
        <p:spPr>
          <a:xfrm>
            <a:off x="298292" y="418323"/>
            <a:ext cx="4050188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02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목표</a:t>
            </a:r>
            <a:endParaRPr lang="ko-KR" altLang="en-US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A9A213-4CC3-AE3C-110D-8E770FD1885D}"/>
              </a:ext>
            </a:extLst>
          </p:cNvPr>
          <p:cNvSpPr/>
          <p:nvPr/>
        </p:nvSpPr>
        <p:spPr>
          <a:xfrm>
            <a:off x="4683121" y="2832226"/>
            <a:ext cx="2874686" cy="1188000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학생 인증을 통한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학생 입장의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 확립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26F3EC-0757-F9C1-7C44-300B9E980C5A}"/>
              </a:ext>
            </a:extLst>
          </p:cNvPr>
          <p:cNvSpPr/>
          <p:nvPr/>
        </p:nvSpPr>
        <p:spPr>
          <a:xfrm>
            <a:off x="9031917" y="2829452"/>
            <a:ext cx="2483428" cy="1188000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차별성 확보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A601CF-0F56-9A16-1832-86BBBC07333C}"/>
              </a:ext>
            </a:extLst>
          </p:cNvPr>
          <p:cNvSpPr/>
          <p:nvPr/>
        </p:nvSpPr>
        <p:spPr>
          <a:xfrm>
            <a:off x="1002473" y="2832226"/>
            <a:ext cx="2483428" cy="1188864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감정평가를 통한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리뷰의 구체화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98161-9EB1-C899-A1E8-901401884947}"/>
              </a:ext>
            </a:extLst>
          </p:cNvPr>
          <p:cNvSpPr txBox="1"/>
          <p:nvPr/>
        </p:nvSpPr>
        <p:spPr>
          <a:xfrm>
            <a:off x="505032" y="4233430"/>
            <a:ext cx="3429945" cy="2357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분별하기 어려운 리뷰를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감정평가로 구체화</a:t>
            </a:r>
            <a:r>
              <a:rPr lang="ko-KR" altLang="en-US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하여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리얼한 리뷰를 보장</a:t>
            </a:r>
            <a:endParaRPr lang="en-US" altLang="ko-KR" sz="1800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  <a:p>
            <a:pPr marL="285750" indent="-285750" algn="just" fontAlgn="base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조작의 여지가 적은 객관적인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평가 지표를 제공</a:t>
            </a:r>
            <a:endParaRPr lang="ko-KR" altLang="en-US" sz="1800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A2442-FCBF-10B1-BB79-5F6451DF794D}"/>
              </a:ext>
            </a:extLst>
          </p:cNvPr>
          <p:cNvSpPr txBox="1"/>
          <p:nvPr/>
        </p:nvSpPr>
        <p:spPr>
          <a:xfrm>
            <a:off x="4736169" y="4301609"/>
            <a:ext cx="2684510" cy="925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동일한 학생의 입장에서 느낄 수 있는 생생한 리뷰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 </a:t>
            </a:r>
            <a:endParaRPr lang="ko-KR" altLang="ko-KR" sz="18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EE7F5A-258C-BCDD-4180-256FEDBB6A4E}"/>
              </a:ext>
            </a:extLst>
          </p:cNvPr>
          <p:cNvSpPr txBox="1"/>
          <p:nvPr/>
        </p:nvSpPr>
        <p:spPr>
          <a:xfrm>
            <a:off x="3826572" y="2773333"/>
            <a:ext cx="415638" cy="1132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4800" kern="0" dirty="0">
                <a:solidFill>
                  <a:srgbClr val="38572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함초롬바탕" panose="02030604000101010101" pitchFamily="18" charset="-127"/>
              </a:rPr>
              <a:t>+</a:t>
            </a:r>
            <a:endParaRPr lang="ko-KR" altLang="ko-KR" sz="4800" kern="100" dirty="0">
              <a:solidFill>
                <a:srgbClr val="385723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1CBF86-9AD8-FE66-AB6B-6F87165E0C13}"/>
              </a:ext>
            </a:extLst>
          </p:cNvPr>
          <p:cNvSpPr txBox="1"/>
          <p:nvPr/>
        </p:nvSpPr>
        <p:spPr>
          <a:xfrm>
            <a:off x="7914638" y="2722712"/>
            <a:ext cx="415638" cy="1132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 latinLnBrk="1">
              <a:lnSpc>
                <a:spcPct val="160000"/>
              </a:lnSpc>
              <a:spcAft>
                <a:spcPts val="800"/>
              </a:spcAft>
            </a:pPr>
            <a:r>
              <a:rPr lang="en-US" altLang="ko-KR" sz="4800" kern="0" dirty="0">
                <a:solidFill>
                  <a:srgbClr val="38572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함초롬바탕" panose="02030604000101010101" pitchFamily="18" charset="-127"/>
              </a:rPr>
              <a:t>=</a:t>
            </a:r>
            <a:endParaRPr lang="ko-KR" altLang="ko-KR" sz="4800" kern="100" dirty="0">
              <a:solidFill>
                <a:srgbClr val="385723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693AB-5042-8678-7DBA-3290C2D0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4" y="1559944"/>
            <a:ext cx="953811" cy="953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8C3D62-C675-468E-F1CA-0D176072B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00" y="1714700"/>
            <a:ext cx="852861" cy="852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7E90B-BE47-D3D3-5DC8-827259E2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28" y="1496567"/>
            <a:ext cx="1160318" cy="11603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D9079-160D-1C33-F353-68BF136D7EBF}"/>
              </a:ext>
            </a:extLst>
          </p:cNvPr>
          <p:cNvSpPr/>
          <p:nvPr/>
        </p:nvSpPr>
        <p:spPr>
          <a:xfrm>
            <a:off x="4575537" y="4144730"/>
            <a:ext cx="3267984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23DF34-1643-B339-081A-08C10F1AB187}"/>
              </a:ext>
            </a:extLst>
          </p:cNvPr>
          <p:cNvSpPr/>
          <p:nvPr/>
        </p:nvSpPr>
        <p:spPr>
          <a:xfrm>
            <a:off x="8521848" y="4144730"/>
            <a:ext cx="3426448" cy="2537112"/>
          </a:xfrm>
          <a:prstGeom prst="rect">
            <a:avLst/>
          </a:prstGeom>
          <a:solidFill>
            <a:schemeClr val="bg1"/>
          </a:solidFill>
          <a:ln>
            <a:solidFill>
              <a:srgbClr val="809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633B6-2657-7685-E2CB-5888E7A24E7B}"/>
              </a:ext>
            </a:extLst>
          </p:cNvPr>
          <p:cNvSpPr txBox="1"/>
          <p:nvPr/>
        </p:nvSpPr>
        <p:spPr>
          <a:xfrm>
            <a:off x="4646904" y="4928503"/>
            <a:ext cx="2982270" cy="925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ko-KR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동일한 학생의 입장에서 느낄 수 있는 생생한 리뷰</a:t>
            </a:r>
            <a:endParaRPr lang="en-US" altLang="ko-KR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0CFC073-E912-750B-479A-A40C9EED8AC1}"/>
              </a:ext>
            </a:extLst>
          </p:cNvPr>
          <p:cNvSpPr txBox="1">
            <a:spLocks/>
          </p:cNvSpPr>
          <p:nvPr/>
        </p:nvSpPr>
        <p:spPr>
          <a:xfrm>
            <a:off x="8151041" y="4301609"/>
            <a:ext cx="4642136" cy="264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ko-KR" altLang="ko-KR" sz="18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ko-KR" altLang="ko-KR" sz="18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C1D0A8-F204-1929-7CC1-FE98C0D0A89E}"/>
              </a:ext>
            </a:extLst>
          </p:cNvPr>
          <p:cNvSpPr txBox="1"/>
          <p:nvPr/>
        </p:nvSpPr>
        <p:spPr>
          <a:xfrm>
            <a:off x="8631518" y="4506324"/>
            <a:ext cx="3102431" cy="1811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spcAft>
                <a:spcPts val="8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같은 학교 학생이라는 사용층의 제한과 </a:t>
            </a:r>
            <a:r>
              <a:rPr lang="ko-KR" altLang="en-US" kern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별점이</a:t>
            </a:r>
            <a:r>
              <a:rPr lang="ko-KR" altLang="en-US" kern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 panose="02030604000101010101" pitchFamily="18" charset="-127"/>
              </a:rPr>
              <a:t> 아닌 감정평가를 이용한 수치를 통해 새로운 서비스 제공</a:t>
            </a:r>
            <a:endParaRPr lang="en-US" altLang="ko-KR" kern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4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1DC15472-7DF1-C2FE-6AA0-E285856A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71" y="1693486"/>
            <a:ext cx="2187163" cy="47461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43D0C-BAC1-8361-00C8-1DE124EA7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814" y="2404895"/>
            <a:ext cx="7859947" cy="1643229"/>
          </a:xfrm>
        </p:spPr>
        <p:txBody>
          <a:bodyPr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회원가입 시 학교 이메일을 필수적으로 입력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입력된 정보들은 데이터베이스에 저장되며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중복된 이메일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아이디는 사용할 수 없다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아이디와 비밀번호를 입력해야 로그인 할 수 있으며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, 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추가 서비스를 이용하기 위해서는 로그인이 필수적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02F1F2-638D-7DE1-6403-D7675CDF5596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Functional requirements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ABF6B834-85EC-47CB-25C0-FCD4B492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" y="1398354"/>
            <a:ext cx="3471524" cy="5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DCA487-1A6A-B6A0-C3F1-CEF80BD4F1B6}"/>
              </a:ext>
            </a:extLst>
          </p:cNvPr>
          <p:cNvSpPr/>
          <p:nvPr/>
        </p:nvSpPr>
        <p:spPr>
          <a:xfrm>
            <a:off x="3865738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50ED1A-9DF1-4A71-ED61-0063F68DA153}"/>
              </a:ext>
            </a:extLst>
          </p:cNvPr>
          <p:cNvSpPr/>
          <p:nvPr/>
        </p:nvSpPr>
        <p:spPr>
          <a:xfrm>
            <a:off x="3865738" y="405856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54930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8C0E2D-FBD1-86B4-2511-C0B3AC92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630736"/>
            <a:ext cx="4857115" cy="1488494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1E384F24-1127-C306-057A-6F0C7313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" y="1884958"/>
            <a:ext cx="2199640" cy="4554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11B706-6DA1-861E-CB67-5E544B990F4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Functional requirements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EE149E69-6CC8-5965-35B7-D1AE7DD9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" y="1398354"/>
            <a:ext cx="3471524" cy="5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EC2E0D-AF2A-1753-3CE7-CC4D4F0D04DD}"/>
              </a:ext>
            </a:extLst>
          </p:cNvPr>
          <p:cNvSpPr/>
          <p:nvPr/>
        </p:nvSpPr>
        <p:spPr>
          <a:xfrm>
            <a:off x="3865738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 검색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A6FF369-09B8-BF0F-FAC4-A82FF1868F69}"/>
              </a:ext>
            </a:extLst>
          </p:cNvPr>
          <p:cNvSpPr txBox="1">
            <a:spLocks/>
          </p:cNvSpPr>
          <p:nvPr/>
        </p:nvSpPr>
        <p:spPr>
          <a:xfrm>
            <a:off x="3769814" y="2404895"/>
            <a:ext cx="7859947" cy="164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원하는 장소를 검색할 수 있는 기능</a:t>
            </a: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장소의 이름 혹은 찾고자 하는 장소의 특징을 카테고리에서 선택하여 검색 가능</a:t>
            </a: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새롭게 장소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를 추가하는 기능</a:t>
            </a: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CABF83-A405-5B8A-29D2-B6492806C8B4}"/>
              </a:ext>
            </a:extLst>
          </p:cNvPr>
          <p:cNvSpPr/>
          <p:nvPr/>
        </p:nvSpPr>
        <p:spPr>
          <a:xfrm>
            <a:off x="3865738" y="403951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 추가 등록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27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F87D17-FF52-43D3-2670-2456EABC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87" y="1669079"/>
            <a:ext cx="2239088" cy="5597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11B706-6DA1-861E-CB67-5E544B990F4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Functional requirements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99D93CD-DDDF-489F-7097-B0FAB249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4" y="1771650"/>
            <a:ext cx="2156778" cy="46680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EE149E69-6CC8-5965-35B7-D1AE7DD9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" y="1398354"/>
            <a:ext cx="3471524" cy="5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EF071F-9853-300B-A1DB-AA84C81173A8}"/>
              </a:ext>
            </a:extLst>
          </p:cNvPr>
          <p:cNvSpPr/>
          <p:nvPr/>
        </p:nvSpPr>
        <p:spPr>
          <a:xfrm>
            <a:off x="3865738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 리스트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27FB5A-5AE4-B4D2-DF2E-3B6FC3B9366A}"/>
              </a:ext>
            </a:extLst>
          </p:cNvPr>
          <p:cNvSpPr txBox="1">
            <a:spLocks/>
          </p:cNvSpPr>
          <p:nvPr/>
        </p:nvSpPr>
        <p:spPr>
          <a:xfrm>
            <a:off x="3769814" y="2404895"/>
            <a:ext cx="7859947" cy="412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저장되어 있는 장소들을 리스트와 해서 볼 수 있는 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기능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장소에 대한 정보 간단한 수준으로 볼 수 있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음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 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특정 장소 선택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시 장소의 세부 정보를 볼 수 있다</a:t>
            </a:r>
            <a:r>
              <a:rPr lang="en-US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.</a:t>
            </a: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55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8C0E2D-FBD1-86B4-2511-C0B3AC92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630736"/>
            <a:ext cx="4857115" cy="148849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11B706-6DA1-861E-CB67-5E544B990F4D}"/>
              </a:ext>
            </a:extLst>
          </p:cNvPr>
          <p:cNvSpPr/>
          <p:nvPr/>
        </p:nvSpPr>
        <p:spPr>
          <a:xfrm>
            <a:off x="298291" y="418323"/>
            <a:ext cx="7134895" cy="847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03 SRS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Functional requirements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FFFEA4-648E-ACE5-752E-F4024555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" y="1630736"/>
            <a:ext cx="2209165" cy="47318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E24DAEED-B274-A027-BB49-7F84FD12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" y="1398354"/>
            <a:ext cx="3471524" cy="5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614545-FF68-D745-C3D7-45C0FCAE735E}"/>
              </a:ext>
            </a:extLst>
          </p:cNvPr>
          <p:cNvSpPr/>
          <p:nvPr/>
        </p:nvSpPr>
        <p:spPr>
          <a:xfrm>
            <a:off x="3865738" y="1580240"/>
            <a:ext cx="2483428" cy="642771"/>
          </a:xfrm>
          <a:prstGeom prst="roundRect">
            <a:avLst>
              <a:gd name="adj" fmla="val 44867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 세부 정보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D72B6A-8B79-B74A-4BBC-A9187E10415D}"/>
              </a:ext>
            </a:extLst>
          </p:cNvPr>
          <p:cNvSpPr txBox="1">
            <a:spLocks/>
          </p:cNvSpPr>
          <p:nvPr/>
        </p:nvSpPr>
        <p:spPr>
          <a:xfrm>
            <a:off x="3769814" y="2404896"/>
            <a:ext cx="7859947" cy="1333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장소에 대한 모든 리뷰를 보여주는 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기능</a:t>
            </a:r>
            <a:endParaRPr lang="en-US" altLang="ko-KR" sz="1600" kern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굴림" panose="020B0600000101010101" pitchFamily="50" charset="-127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모든 사용자는 다녀온 장소에 대한 리뷰를 추가적으로 작성 할 수 있</a:t>
            </a:r>
            <a:r>
              <a:rPr lang="ko-KR" altLang="en-US" sz="1600" kern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굴림" panose="020B0600000101010101" pitchFamily="50" charset="-127"/>
              </a:rPr>
              <a:t>다</a:t>
            </a:r>
            <a:endParaRPr lang="ko-KR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2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673</Words>
  <Application>Microsoft Office PowerPoint</Application>
  <PresentationFormat>와이드스크린</PresentationFormat>
  <Paragraphs>172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에스코어 드림 6 Bold</vt:lpstr>
      <vt:lpstr>에스코어 드림 7 ExtraBold</vt:lpstr>
      <vt:lpstr>여기어때 잘난체</vt:lpstr>
      <vt:lpstr>에스코어 드림 5 Medium</vt:lpstr>
      <vt:lpstr>Arial</vt:lpstr>
      <vt:lpstr>맑은 고딕</vt:lpstr>
      <vt:lpstr>Lato Extended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수경</dc:creator>
  <cp:lastModifiedBy>황 수경</cp:lastModifiedBy>
  <cp:revision>21</cp:revision>
  <dcterms:created xsi:type="dcterms:W3CDTF">2022-11-16T17:20:39Z</dcterms:created>
  <dcterms:modified xsi:type="dcterms:W3CDTF">2022-11-20T08:51:24Z</dcterms:modified>
</cp:coreProperties>
</file>